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325" r:id="rId2"/>
    <p:sldId id="272" r:id="rId3"/>
    <p:sldId id="290" r:id="rId4"/>
    <p:sldId id="333" r:id="rId5"/>
    <p:sldId id="352" r:id="rId6"/>
    <p:sldId id="334" r:id="rId7"/>
    <p:sldId id="34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052" autoAdjust="0"/>
    <p:restoredTop sz="94660"/>
  </p:normalViewPr>
  <p:slideViewPr>
    <p:cSldViewPr>
      <p:cViewPr>
        <p:scale>
          <a:sx n="66" d="100"/>
          <a:sy n="66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DEC4-A9C8-40EE-967A-7FA9AF6A718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0122-23EE-42E9-9633-FC42EA845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CC55-D591-4D59-A58D-8DBB9CD6CDC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DACE-EAA1-4AF7-8690-9A3BA64D0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9810-0376-412E-B43E-58A3BFF1C3E6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EF32-F910-439E-9DD4-A61615FEE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9112-14DE-498A-BCDA-EA122063063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39C62-9464-4816-8196-21A58AC11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42A1-DCAF-4072-9DCA-20C4A8F339B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F101E-5D2F-4BAB-A47B-44A40642D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5197B-2B24-4A6A-BB4E-AFEFAE848F8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833E-8FA8-4874-9588-4A133E433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75075-EB4D-43E8-A97F-445016CA324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6562-2516-47A9-BD2A-D92FC5EB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26CF-89BD-45F6-AC9D-1E38EA655E3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489E7-9DBE-4645-9E8A-28F7B8E5F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50DF-BC26-4976-85F2-B84B1F47322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56C-1533-4922-846C-295C260CD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343D-5611-4757-B46A-0F2D7B46492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C047C-221D-414A-AC80-A9184A44E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8D57-B49A-4E7B-BAB8-BFD57973141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06137-8AD9-4BA3-A376-529E9B776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D7BA8-A53A-4C42-B41E-6AE0D5EC8EA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E34C6E-822B-4CD5-BB4E-8051D83B2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0" descr="DOG01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105400"/>
            <a:ext cx="1905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6169025"/>
            <a:ext cx="91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13" y="6169025"/>
            <a:ext cx="91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199188"/>
            <a:ext cx="9144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PILZ0000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126163"/>
            <a:ext cx="9144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5" name="Group 176"/>
          <p:cNvGrpSpPr>
            <a:grpSpLocks/>
          </p:cNvGrpSpPr>
          <p:nvPr/>
        </p:nvGrpSpPr>
        <p:grpSpPr bwMode="auto">
          <a:xfrm>
            <a:off x="-28575" y="5834063"/>
            <a:ext cx="9348788" cy="1023937"/>
            <a:chOff x="-57875" y="5872225"/>
            <a:chExt cx="9349450" cy="1024350"/>
          </a:xfrm>
        </p:grpSpPr>
        <p:pic>
          <p:nvPicPr>
            <p:cNvPr id="2060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57875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0425" y="590212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1050" y="59059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33600" y="59059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90775" y="58982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83325" y="589827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31825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47525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657125" y="588670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72825" y="588670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40300" y="589055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1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732850" y="590212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2" name="Picture 71" descr="JFLOWER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00975" y="5872225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Rectangle 38"/>
          <p:cNvSpPr/>
          <p:nvPr/>
        </p:nvSpPr>
        <p:spPr>
          <a:xfrm>
            <a:off x="1295400" y="1905000"/>
            <a:ext cx="6400800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>
                <a:latin typeface="Arial"/>
                <a:cs typeface="Arial" pitchFamily="34" charset="0"/>
              </a:rPr>
              <a:t>Tập</a:t>
            </a:r>
            <a:r>
              <a:rPr lang="en-US" sz="8000" b="1" dirty="0">
                <a:latin typeface="Arial"/>
                <a:cs typeface="Arial" pitchFamily="34" charset="0"/>
              </a:rPr>
              <a:t> </a:t>
            </a:r>
            <a:r>
              <a:rPr lang="en-US" sz="8000" b="1" dirty="0" err="1">
                <a:latin typeface="Arial"/>
                <a:cs typeface="Arial" pitchFamily="34" charset="0"/>
              </a:rPr>
              <a:t>làm</a:t>
            </a:r>
            <a:r>
              <a:rPr lang="en-US" sz="8000" b="1" dirty="0">
                <a:latin typeface="Arial"/>
                <a:cs typeface="Arial" pitchFamily="34" charset="0"/>
              </a:rPr>
              <a:t> </a:t>
            </a:r>
            <a:r>
              <a:rPr lang="en-US" sz="8000" b="1" dirty="0" err="1">
                <a:latin typeface="Arial"/>
                <a:cs typeface="Arial" pitchFamily="34" charset="0"/>
              </a:rPr>
              <a:t>văn</a:t>
            </a:r>
            <a:r>
              <a:rPr lang="en-US" sz="8000" b="1" dirty="0">
                <a:latin typeface="Arial"/>
                <a:cs typeface="Arial" pitchFamily="34" charset="0"/>
              </a:rPr>
              <a:t> </a:t>
            </a:r>
          </a:p>
        </p:txBody>
      </p:sp>
      <p:pic>
        <p:nvPicPr>
          <p:cNvPr id="2057" name="Picture 3" descr="ImageX[49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045952">
            <a:off x="2665413" y="5386387"/>
            <a:ext cx="68103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" descr="ImageX[49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650817">
            <a:off x="7777163" y="5645150"/>
            <a:ext cx="6080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3" descr="ImageX[49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650817">
            <a:off x="454025" y="5710238"/>
            <a:ext cx="6080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2743200" y="736600"/>
            <a:ext cx="3657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/>
              <a:t>Kiểm tra bài cũ: </a:t>
            </a: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381000" y="1600200"/>
            <a:ext cx="8229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cs typeface="Times New Roman" pitchFamily="18" charset="0"/>
              </a:rPr>
              <a:t>Em hãy cho biết thế nào là cốt truyện ?</a:t>
            </a:r>
            <a:endParaRPr lang="en-US" sz="8000">
              <a:cs typeface="Times New Roman" pitchFamily="18" charset="0"/>
            </a:endParaRPr>
          </a:p>
        </p:txBody>
      </p:sp>
      <p:pic>
        <p:nvPicPr>
          <p:cNvPr id="3076" name="Picture 4" descr="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6" descr="s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638800"/>
            <a:ext cx="6286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6" descr="s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48550" y="165100"/>
            <a:ext cx="6286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6" descr="s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17500"/>
            <a:ext cx="6286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1524000"/>
            <a:ext cx="8229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cs typeface="Times New Roman" pitchFamily="18" charset="0"/>
              </a:rPr>
              <a:t>Cốt truyện là một chuỗi sự làm nòng cốt cho diễn biến của truyện.</a:t>
            </a:r>
            <a:endParaRPr lang="en-US" sz="7200"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1981200"/>
            <a:ext cx="822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cs typeface="Times New Roman" pitchFamily="18" charset="0"/>
              </a:rPr>
              <a:t>Cốt truyện gồm mấy phần ?</a:t>
            </a:r>
            <a:endParaRPr lang="en-US" sz="8000"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1752600"/>
            <a:ext cx="8229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cs typeface="Times New Roman" pitchFamily="18" charset="0"/>
              </a:rPr>
              <a:t>Cốt truyện gồm ba phần:</a:t>
            </a:r>
            <a:r>
              <a:rPr lang="en-US" sz="8000">
                <a:cs typeface="Times New Roman" pitchFamily="18" charset="0"/>
              </a:rPr>
              <a:t> mở đầu, diễn biến, kết thúc.</a:t>
            </a:r>
            <a:endParaRPr lang="en-US" sz="720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build="allAtOnce"/>
      <p:bldP spid="10" grpId="0" build="allAtOnce"/>
      <p:bldP spid="11" grpId="0" build="allAtOnce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1"/>
          <p:cNvSpPr>
            <a:spLocks noChangeArrowheads="1"/>
          </p:cNvSpPr>
          <p:nvPr/>
        </p:nvSpPr>
        <p:spPr bwMode="auto">
          <a:xfrm>
            <a:off x="304800" y="4419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 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33" name="Rectangle 131"/>
          <p:cNvSpPr txBox="1">
            <a:spLocks noChangeArrowheads="1"/>
          </p:cNvSpPr>
          <p:nvPr/>
        </p:nvSpPr>
        <p:spPr>
          <a:xfrm>
            <a:off x="4321175" y="1712913"/>
            <a:ext cx="1676400" cy="646112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02060"/>
                </a:solidFill>
                <a:latin typeface="Arial"/>
                <a:ea typeface="+mj-ea"/>
                <a:cs typeface="Times New Roman" pitchFamily="18" charset="0"/>
              </a:rPr>
              <a:t>Đề</a:t>
            </a:r>
            <a:r>
              <a:rPr lang="en-US" sz="3600" b="1" dirty="0">
                <a:solidFill>
                  <a:srgbClr val="002060"/>
                </a:solidFill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/>
                <a:ea typeface="+mj-ea"/>
                <a:cs typeface="Times New Roman" pitchFamily="18" charset="0"/>
              </a:rPr>
              <a:t>bài</a:t>
            </a:r>
            <a:endParaRPr lang="en-US" sz="3600" b="1" dirty="0">
              <a:solidFill>
                <a:srgbClr val="002060"/>
              </a:solidFill>
              <a:latin typeface="Arial"/>
              <a:ea typeface="+mj-ea"/>
              <a:cs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071920" y="72576"/>
            <a:ext cx="5715000" cy="1446550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atin typeface="Arial"/>
                <a:cs typeface="Arial" pitchFamily="34" charset="0"/>
              </a:rPr>
              <a:t>Luyện</a:t>
            </a:r>
            <a:r>
              <a:rPr lang="en-US" sz="4400" b="1" dirty="0">
                <a:latin typeface="Arial"/>
                <a:cs typeface="Arial" pitchFamily="34" charset="0"/>
              </a:rPr>
              <a:t> </a:t>
            </a:r>
            <a:r>
              <a:rPr lang="en-US" sz="4400" b="1" dirty="0" err="1">
                <a:latin typeface="Arial"/>
                <a:cs typeface="Arial" pitchFamily="34" charset="0"/>
              </a:rPr>
              <a:t>tập</a:t>
            </a:r>
            <a:r>
              <a:rPr lang="en-US" sz="4400" b="1" dirty="0">
                <a:latin typeface="Arial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atin typeface="Arial"/>
                <a:cs typeface="Arial" pitchFamily="34" charset="0"/>
              </a:rPr>
              <a:t>xây</a:t>
            </a:r>
            <a:r>
              <a:rPr lang="en-US" sz="4400" b="1" dirty="0">
                <a:latin typeface="Arial"/>
                <a:cs typeface="Arial" pitchFamily="34" charset="0"/>
              </a:rPr>
              <a:t> </a:t>
            </a:r>
            <a:r>
              <a:rPr lang="en-US" sz="4400" b="1" dirty="0" err="1">
                <a:latin typeface="Arial"/>
                <a:cs typeface="Arial" pitchFamily="34" charset="0"/>
              </a:rPr>
              <a:t>dựng</a:t>
            </a:r>
            <a:r>
              <a:rPr lang="en-US" sz="4400" b="1" dirty="0">
                <a:latin typeface="Arial"/>
                <a:cs typeface="Arial" pitchFamily="34" charset="0"/>
              </a:rPr>
              <a:t> </a:t>
            </a:r>
            <a:r>
              <a:rPr lang="en-US" sz="4400" b="1" dirty="0" err="1">
                <a:latin typeface="Arial"/>
                <a:cs typeface="Arial" pitchFamily="34" charset="0"/>
              </a:rPr>
              <a:t>cốt</a:t>
            </a:r>
            <a:r>
              <a:rPr lang="en-US" sz="4400" b="1" dirty="0">
                <a:latin typeface="Arial"/>
                <a:cs typeface="Arial" pitchFamily="34" charset="0"/>
              </a:rPr>
              <a:t> </a:t>
            </a:r>
            <a:r>
              <a:rPr lang="en-US" sz="4400" b="1" dirty="0" err="1">
                <a:latin typeface="Arial"/>
                <a:cs typeface="Arial" pitchFamily="34" charset="0"/>
              </a:rPr>
              <a:t>truyện</a:t>
            </a:r>
            <a:endParaRPr lang="en-US" sz="4400" b="1" dirty="0">
              <a:latin typeface="Arial"/>
              <a:cs typeface="Arial" pitchFamily="34" charset="0"/>
            </a:endParaRPr>
          </a:p>
        </p:txBody>
      </p:sp>
      <p:sp>
        <p:nvSpPr>
          <p:cNvPr id="11" name="Rectangle 131"/>
          <p:cNvSpPr txBox="1">
            <a:spLocks noChangeArrowheads="1"/>
          </p:cNvSpPr>
          <p:nvPr/>
        </p:nvSpPr>
        <p:spPr>
          <a:xfrm>
            <a:off x="3121025" y="2293938"/>
            <a:ext cx="4953000" cy="3416300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Em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hãy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tưởng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tượng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và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kể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lại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vắn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tắt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một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câu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chuyện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có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ba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nhân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vật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: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bà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ốm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,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con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bằng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tuổi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em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,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một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bà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3600" dirty="0" err="1">
                <a:latin typeface="Arial"/>
                <a:ea typeface="+mj-ea"/>
                <a:cs typeface="Times New Roman" pitchFamily="18" charset="0"/>
              </a:rPr>
              <a:t>tiên</a:t>
            </a:r>
            <a:r>
              <a:rPr lang="en-US" sz="3600" dirty="0">
                <a:latin typeface="Arial"/>
                <a:ea typeface="+mj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1"/>
          <p:cNvSpPr>
            <a:spLocks noChangeArrowheads="1"/>
          </p:cNvSpPr>
          <p:nvPr/>
        </p:nvSpPr>
        <p:spPr bwMode="auto">
          <a:xfrm>
            <a:off x="304800" y="44196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 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" name="Rectangle 131"/>
          <p:cNvSpPr txBox="1">
            <a:spLocks noChangeArrowheads="1"/>
          </p:cNvSpPr>
          <p:nvPr/>
        </p:nvSpPr>
        <p:spPr>
          <a:xfrm>
            <a:off x="838200" y="381000"/>
            <a:ext cx="6781800" cy="2124075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ốm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như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thế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nào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?</a:t>
            </a:r>
          </a:p>
        </p:txBody>
      </p:sp>
      <p:sp>
        <p:nvSpPr>
          <p:cNvPr id="7" name="Rectangle 131"/>
          <p:cNvSpPr txBox="1">
            <a:spLocks noChangeArrowheads="1"/>
          </p:cNvSpPr>
          <p:nvPr/>
        </p:nvSpPr>
        <p:spPr>
          <a:xfrm>
            <a:off x="762000" y="2971800"/>
            <a:ext cx="6781800" cy="2124075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ốm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rất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nặng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1" descr="chuot phat c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724400"/>
            <a:ext cx="12192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31"/>
          <p:cNvSpPr txBox="1">
            <a:spLocks noChangeArrowheads="1"/>
          </p:cNvSpPr>
          <p:nvPr/>
        </p:nvSpPr>
        <p:spPr>
          <a:xfrm>
            <a:off x="1295400" y="1524000"/>
            <a:ext cx="6781800" cy="3140075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con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chăm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sóc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như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thế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nào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?</a:t>
            </a:r>
          </a:p>
        </p:txBody>
      </p:sp>
      <p:sp>
        <p:nvSpPr>
          <p:cNvPr id="7" name="Rectangle 131"/>
          <p:cNvSpPr txBox="1">
            <a:spLocks noChangeArrowheads="1"/>
          </p:cNvSpPr>
          <p:nvPr/>
        </p:nvSpPr>
        <p:spPr>
          <a:xfrm>
            <a:off x="1219200" y="1447800"/>
            <a:ext cx="6781800" cy="4154488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con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thương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,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chăm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sóc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tận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tụy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ngày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6600" dirty="0" err="1">
                <a:latin typeface="Arial"/>
                <a:ea typeface="+mj-ea"/>
                <a:cs typeface="Times New Roman" pitchFamily="18" charset="0"/>
              </a:rPr>
              <a:t>đêm</a:t>
            </a:r>
            <a:r>
              <a:rPr lang="en-US" sz="6600" dirty="0">
                <a:latin typeface="Arial"/>
                <a:ea typeface="+mj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37032"/>
          <p:cNvPicPr>
            <a:picLocks noChangeAspect="1" noChangeArrowheads="1"/>
          </p:cNvPicPr>
          <p:nvPr/>
        </p:nvPicPr>
        <p:blipFill>
          <a:blip r:embed="rId2"/>
          <a:srcRect l="10834" t="5556" r="12500" b="4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31"/>
          <p:cNvSpPr txBox="1">
            <a:spLocks noChangeArrowheads="1"/>
          </p:cNvSpPr>
          <p:nvPr/>
        </p:nvSpPr>
        <p:spPr>
          <a:xfrm>
            <a:off x="1447800" y="1295400"/>
            <a:ext cx="6680200" cy="1323975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Để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chữa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cho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mẹ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khỏi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bệnh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,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người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con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gặp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khó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khăn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gì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?</a:t>
            </a:r>
          </a:p>
        </p:txBody>
      </p:sp>
      <p:sp>
        <p:nvSpPr>
          <p:cNvPr id="9" name="Rectangle 131"/>
          <p:cNvSpPr txBox="1">
            <a:spLocks noChangeArrowheads="1"/>
          </p:cNvSpPr>
          <p:nvPr/>
        </p:nvSpPr>
        <p:spPr>
          <a:xfrm>
            <a:off x="1582738" y="2641600"/>
            <a:ext cx="6096000" cy="1938338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Phải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tìm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một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loại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thuốc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rất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hiếm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,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phải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tìm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tận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rừng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sâu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10" name="Rectangle 131"/>
          <p:cNvSpPr txBox="1">
            <a:spLocks noChangeArrowheads="1"/>
          </p:cNvSpPr>
          <p:nvPr/>
        </p:nvSpPr>
        <p:spPr>
          <a:xfrm>
            <a:off x="1524000" y="3852863"/>
            <a:ext cx="6248400" cy="1938337"/>
          </a:xfrm>
          <a:prstGeom prst="rect">
            <a:avLst/>
          </a:prstGeom>
          <a:noFill/>
          <a:ln/>
        </p:spPr>
        <p:txBody>
          <a:bodyPr>
            <a:spAutoFit/>
          </a:bodyPr>
          <a:lstStyle/>
          <a:p>
            <a:pPr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Phải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tìm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một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bà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tiên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sống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trên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ngọn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núi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rất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cao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,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đi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đường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lắm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gian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latin typeface="Arial"/>
                <a:ea typeface="+mj-ea"/>
                <a:cs typeface="Times New Roman" pitchFamily="18" charset="0"/>
              </a:rPr>
              <a:t>truân</a:t>
            </a:r>
            <a:r>
              <a:rPr lang="en-US" sz="4000" dirty="0">
                <a:latin typeface="Arial"/>
                <a:ea typeface="+mj-ea"/>
                <a:cs typeface="Times New Roman" pitchFamily="18" charset="0"/>
              </a:rPr>
              <a:t>,..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137"/>
          <p:cNvSpPr>
            <a:spLocks noGrp="1"/>
          </p:cNvSpPr>
          <p:nvPr>
            <p:ph sz="half" idx="1"/>
          </p:nvPr>
        </p:nvSpPr>
        <p:spPr>
          <a:xfrm>
            <a:off x="131763" y="114300"/>
            <a:ext cx="8839200" cy="1219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200" smtClean="0">
                <a:latin typeface="Arial" charset="0"/>
                <a:cs typeface="Times New Roman" pitchFamily="18" charset="0"/>
              </a:rPr>
              <a:t>Người con đã quyết tâm vượt khó khăn như thế nào ?</a:t>
            </a:r>
          </a:p>
        </p:txBody>
      </p:sp>
      <p:sp>
        <p:nvSpPr>
          <p:cNvPr id="8195" name="Rectangle 131"/>
          <p:cNvSpPr>
            <a:spLocks noChangeArrowheads="1"/>
          </p:cNvSpPr>
          <p:nvPr/>
        </p:nvSpPr>
        <p:spPr bwMode="auto">
          <a:xfrm>
            <a:off x="304800" y="44196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 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7" name="Content Placeholder 137"/>
          <p:cNvSpPr>
            <a:spLocks noGrp="1"/>
          </p:cNvSpPr>
          <p:nvPr>
            <p:ph sz="half" idx="1"/>
          </p:nvPr>
        </p:nvSpPr>
        <p:spPr>
          <a:xfrm>
            <a:off x="0" y="1447800"/>
            <a:ext cx="8839200" cy="1905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200" smtClean="0">
                <a:latin typeface="Arial" charset="0"/>
                <a:cs typeface="Times New Roman" pitchFamily="18" charset="0"/>
              </a:rPr>
              <a:t>Người con lặn lội trong rừng sâu, gai cào, đói rét,…vẫn không sờn lòng quyết tìm cho dược cây thuốc quý,…</a:t>
            </a:r>
          </a:p>
        </p:txBody>
      </p:sp>
      <p:sp>
        <p:nvSpPr>
          <p:cNvPr id="8" name="Content Placeholder 137"/>
          <p:cNvSpPr>
            <a:spLocks noGrp="1"/>
          </p:cNvSpPr>
          <p:nvPr>
            <p:ph sz="half" idx="1"/>
          </p:nvPr>
        </p:nvSpPr>
        <p:spPr>
          <a:xfrm>
            <a:off x="0" y="3355975"/>
            <a:ext cx="8839200" cy="1219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200" smtClean="0">
                <a:latin typeface="Arial" charset="0"/>
                <a:cs typeface="Times New Roman" pitchFamily="18" charset="0"/>
              </a:rPr>
              <a:t>Người con quyết trèo lên đỉnh núi cao để gặp bà tiên, giúp mẹ khỏi bệnh,…</a:t>
            </a:r>
          </a:p>
        </p:txBody>
      </p:sp>
      <p:sp>
        <p:nvSpPr>
          <p:cNvPr id="9" name="Content Placeholder 137"/>
          <p:cNvSpPr>
            <a:spLocks noGrp="1"/>
          </p:cNvSpPr>
          <p:nvPr>
            <p:ph sz="half" idx="1"/>
          </p:nvPr>
        </p:nvSpPr>
        <p:spPr>
          <a:xfrm>
            <a:off x="87313" y="4572000"/>
            <a:ext cx="8839200" cy="838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200" smtClean="0">
                <a:latin typeface="Arial" charset="0"/>
                <a:cs typeface="Times New Roman" pitchFamily="18" charset="0"/>
              </a:rPr>
              <a:t>Bà tiên giúp hai mẹ con như thế nào ?</a:t>
            </a:r>
          </a:p>
        </p:txBody>
      </p:sp>
      <p:sp>
        <p:nvSpPr>
          <p:cNvPr id="10" name="Content Placeholder 137"/>
          <p:cNvSpPr>
            <a:spLocks noGrp="1"/>
          </p:cNvSpPr>
          <p:nvPr>
            <p:ph sz="half" idx="1"/>
          </p:nvPr>
        </p:nvSpPr>
        <p:spPr>
          <a:xfrm>
            <a:off x="203200" y="5381625"/>
            <a:ext cx="8839200" cy="1295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200" smtClean="0">
                <a:latin typeface="Arial" charset="0"/>
                <a:cs typeface="Times New Roman" pitchFamily="18" charset="0"/>
              </a:rPr>
              <a:t>Bà tiên cảm động về tình yêu thương, lòng hiếu thảo của người con nên đã hiện ra giúp.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265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Goodluck</dc:creator>
  <cp:lastModifiedBy>CSTeam</cp:lastModifiedBy>
  <cp:revision>415</cp:revision>
  <dcterms:created xsi:type="dcterms:W3CDTF">2010-08-11T14:57:40Z</dcterms:created>
  <dcterms:modified xsi:type="dcterms:W3CDTF">2016-06-30T01:28:52Z</dcterms:modified>
</cp:coreProperties>
</file>